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3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5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y="6858000" cx="12192000"/>
  <p:notesSz cx="6858000" cy="9144000"/>
  <p:embeddedFontLst>
    <p:embeddedFont>
      <p:font typeface="Barlow Medium"/>
      <p:regular r:id="rId13"/>
      <p:bold r:id="rId14"/>
      <p:italic r:id="rId15"/>
      <p:boldItalic r:id="rId16"/>
    </p:embeddedFont>
    <p:embeddedFont>
      <p:font typeface="Barlow SemiBold"/>
      <p:regular r:id="rId17"/>
      <p:bold r:id="rId18"/>
      <p:italic r:id="rId19"/>
      <p:boldItalic r:id="rId20"/>
    </p:embeddedFont>
    <p:embeddedFont>
      <p:font typeface="Barlow Light"/>
      <p:regular r:id="rId21"/>
      <p:bold r:id="rId22"/>
      <p:italic r:id="rId23"/>
      <p:boldItalic r:id="rId24"/>
    </p:embeddedFont>
    <p:embeddedFont>
      <p:font typeface="Barlow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9" roundtripDataSignature="AMtx7miqzPCTQFASEEDo3OoO3lmue0Hp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D896D8A-D9E9-44C1-BE80-B150C32B6051}">
  <a:tblStyle styleId="{7D896D8A-D9E9-44C1-BE80-B150C32B605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753B4D72-47D8-4E1B-B655-6EB9F5183241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SemiBold-boldItalic.fntdata"/><Relationship Id="rId22" Type="http://schemas.openxmlformats.org/officeDocument/2006/relationships/font" Target="fonts/BarlowLight-bold.fntdata"/><Relationship Id="rId21" Type="http://schemas.openxmlformats.org/officeDocument/2006/relationships/font" Target="fonts/BarlowLight-regular.fntdata"/><Relationship Id="rId24" Type="http://schemas.openxmlformats.org/officeDocument/2006/relationships/font" Target="fonts/BarlowLight-boldItalic.fntdata"/><Relationship Id="rId23" Type="http://schemas.openxmlformats.org/officeDocument/2006/relationships/font" Target="fonts/BarlowLight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Barlow-bold.fntdata"/><Relationship Id="rId25" Type="http://schemas.openxmlformats.org/officeDocument/2006/relationships/font" Target="fonts/Barlow-regular.fntdata"/><Relationship Id="rId28" Type="http://schemas.openxmlformats.org/officeDocument/2006/relationships/font" Target="fonts/Barlow-boldItalic.fntdata"/><Relationship Id="rId27" Type="http://schemas.openxmlformats.org/officeDocument/2006/relationships/font" Target="fonts/Barlow-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customschemas.google.com/relationships/presentationmetadata" Target="meta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font" Target="fonts/BarlowMedium-regular.fntdata"/><Relationship Id="rId12" Type="http://schemas.openxmlformats.org/officeDocument/2006/relationships/slide" Target="slides/slide5.xml"/><Relationship Id="rId15" Type="http://schemas.openxmlformats.org/officeDocument/2006/relationships/font" Target="fonts/BarlowMedium-italic.fntdata"/><Relationship Id="rId14" Type="http://schemas.openxmlformats.org/officeDocument/2006/relationships/font" Target="fonts/BarlowMedium-bold.fntdata"/><Relationship Id="rId17" Type="http://schemas.openxmlformats.org/officeDocument/2006/relationships/font" Target="fonts/BarlowSemiBold-regular.fntdata"/><Relationship Id="rId16" Type="http://schemas.openxmlformats.org/officeDocument/2006/relationships/font" Target="fonts/BarlowMedium-boldItalic.fntdata"/><Relationship Id="rId19" Type="http://schemas.openxmlformats.org/officeDocument/2006/relationships/font" Target="fonts/BarlowSemiBold-italic.fntdata"/><Relationship Id="rId18" Type="http://schemas.openxmlformats.org/officeDocument/2006/relationships/font" Target="fonts/BarlowSemiBold-bold.fntdata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pPr>
            <a:r>
              <a:rPr lang="en-US" sz="1200" b="0" i="0" dirty="0" err="1">
                <a:solidFill>
                  <a:schemeClr val="tx1"/>
                </a:solidFill>
                <a:latin typeface="Barlow Medium" pitchFamily="2" charset="77"/>
              </a:rPr>
              <a:t>Überschrift</a:t>
            </a:r>
            <a:r>
              <a:rPr lang="en-US" sz="1200" b="0" i="0" dirty="0">
                <a:solidFill>
                  <a:schemeClr val="tx1"/>
                </a:solidFill>
                <a:latin typeface="Barlow Medium" pitchFamily="2" charset="77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Barlow Medium" pitchFamily="2" charset="77"/>
              </a:rPr>
              <a:t>Diagramm</a:t>
            </a:r>
            <a:endParaRPr lang="en-US" sz="1200" b="0" i="0" dirty="0">
              <a:solidFill>
                <a:schemeClr val="tx1"/>
              </a:solidFill>
              <a:latin typeface="Barlow Medium" pitchFamily="2" charset="77"/>
            </a:endParaRPr>
          </a:p>
        </c:rich>
      </c:tx>
      <c:layout>
        <c:manualLayout>
          <c:xMode val="edge"/>
          <c:yMode val="edge"/>
          <c:x val="4.7295421597557091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Barlow" pitchFamily="2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CC7-A140-A077-725544E5BC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CC7-A140-A077-725544E5BC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CC7-A140-A077-725544E5BCC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CC7-A140-A077-725544E5BCC7}"/>
              </c:ext>
            </c:extLst>
          </c:dPt>
          <c:cat>
            <c:strRef>
              <c:f>Tabelle1!$A$2:$A$5</c:f>
              <c:strCache>
                <c:ptCount val="4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  <c:pt idx="3">
                  <c:v>4. Quartal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CC7-A140-A077-725544E5BC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pPr>
            <a:endParaRPr lang="de-D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pPr>
            <a:endParaRPr lang="de-D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pPr>
            <a:endParaRPr lang="de-DE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pPr>
            <a:endParaRPr lang="de-DE"/>
          </a:p>
        </c:txPr>
      </c:legendEntry>
      <c:layout>
        <c:manualLayout>
          <c:xMode val="edge"/>
          <c:yMode val="edge"/>
          <c:x val="0"/>
          <c:y val="0.80449282029660762"/>
          <c:w val="0.15104665952994903"/>
          <c:h val="0.193473517555430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rlow" pitchFamily="2" charset="77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pPr>
            <a:r>
              <a:rPr lang="en-US" sz="1200" b="0" i="0" dirty="0" err="1">
                <a:solidFill>
                  <a:schemeClr val="tx1"/>
                </a:solidFill>
                <a:latin typeface="Barlow Medium" pitchFamily="2" charset="77"/>
              </a:rPr>
              <a:t>Überschrift</a:t>
            </a:r>
            <a:r>
              <a:rPr lang="en-US" sz="1200" b="0" i="0" dirty="0">
                <a:solidFill>
                  <a:schemeClr val="tx1"/>
                </a:solidFill>
                <a:latin typeface="Barlow Medium" pitchFamily="2" charset="77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Barlow Medium" pitchFamily="2" charset="77"/>
              </a:rPr>
              <a:t>Diagramm</a:t>
            </a:r>
            <a:endParaRPr lang="en-US" sz="1200" b="0" i="0" dirty="0">
              <a:solidFill>
                <a:schemeClr val="tx1"/>
              </a:solidFill>
              <a:latin typeface="Barlow Medium" pitchFamily="2" charset="77"/>
            </a:endParaRPr>
          </a:p>
        </c:rich>
      </c:tx>
      <c:layout>
        <c:manualLayout>
          <c:xMode val="edge"/>
          <c:yMode val="edge"/>
          <c:x val="4.7295421597557091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Barlow" pitchFamily="2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80449282029660762"/>
          <c:w val="0.15104665952994903"/>
          <c:h val="0.193473517555430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rlow" pitchFamily="2" charset="77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e-DE" sz="1200" b="0" i="0" dirty="0">
                <a:solidFill>
                  <a:schemeClr val="tx1"/>
                </a:solidFill>
                <a:latin typeface="Barlow Medium" pitchFamily="2" charset="77"/>
              </a:rPr>
              <a:t>Diagrammtitel</a:t>
            </a:r>
          </a:p>
        </c:rich>
      </c:tx>
      <c:layout>
        <c:manualLayout>
          <c:xMode val="edge"/>
          <c:yMode val="edge"/>
          <c:x val="1.4688763418374592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B2-E346-A3A1-F167A25FA75E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B2-E346-A3A1-F167A25FA75E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B2-E346-A3A1-F167A25FA7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5568160"/>
        <c:axId val="1135569872"/>
      </c:barChart>
      <c:catAx>
        <c:axId val="113556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pPr>
            <a:endParaRPr lang="de-DE"/>
          </a:p>
        </c:txPr>
        <c:crossAx val="1135569872"/>
        <c:crosses val="autoZero"/>
        <c:auto val="1"/>
        <c:lblAlgn val="ctr"/>
        <c:lblOffset val="100"/>
        <c:noMultiLvlLbl val="0"/>
      </c:catAx>
      <c:valAx>
        <c:axId val="1135569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35568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8056601143175826E-4"/>
          <c:y val="0.95163162061114237"/>
          <c:w val="0.6232015892931827"/>
          <c:h val="4.83683793888576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Barlow" pitchFamily="2" charset="77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97838f0e94_1_10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397838f0e94_1_1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p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p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p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chart" Target="../charts/chart1.xml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enutzerdefiniertes Layout">
  <p:cSld name="Benutzerdefiniertes Layou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4"/>
          <p:cNvSpPr txBox="1"/>
          <p:nvPr>
            <p:ph idx="1" type="body"/>
          </p:nvPr>
        </p:nvSpPr>
        <p:spPr>
          <a:xfrm>
            <a:off x="269875" y="2743542"/>
            <a:ext cx="11653200" cy="14772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74"/>
          <p:cNvSpPr txBox="1"/>
          <p:nvPr>
            <p:ph idx="2" type="body"/>
          </p:nvPr>
        </p:nvSpPr>
        <p:spPr>
          <a:xfrm>
            <a:off x="269875" y="2439087"/>
            <a:ext cx="11653200" cy="3044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6 Spalten">
  <p:cSld name="Text 6 Spalte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97838f0e94_1_32"/>
          <p:cNvSpPr txBox="1"/>
          <p:nvPr>
            <p:ph idx="1" type="body"/>
          </p:nvPr>
        </p:nvSpPr>
        <p:spPr>
          <a:xfrm>
            <a:off x="816217" y="6420405"/>
            <a:ext cx="3286996" cy="16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g397838f0e94_1_32"/>
          <p:cNvSpPr txBox="1"/>
          <p:nvPr>
            <p:ph idx="2" type="body"/>
          </p:nvPr>
        </p:nvSpPr>
        <p:spPr>
          <a:xfrm>
            <a:off x="269400" y="932246"/>
            <a:ext cx="11653200" cy="53081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g397838f0e94_1_32"/>
          <p:cNvSpPr/>
          <p:nvPr/>
        </p:nvSpPr>
        <p:spPr>
          <a:xfrm>
            <a:off x="10983000" y="270000"/>
            <a:ext cx="939600" cy="33585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96" name="Google Shape;96;g397838f0e94_1_32"/>
          <p:cNvSpPr txBox="1"/>
          <p:nvPr/>
        </p:nvSpPr>
        <p:spPr>
          <a:xfrm>
            <a:off x="9179400" y="6420405"/>
            <a:ext cx="2743200" cy="119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97" name="Google Shape;97;g397838f0e94_1_32"/>
          <p:cNvSpPr txBox="1"/>
          <p:nvPr>
            <p:ph idx="3" type="body"/>
          </p:nvPr>
        </p:nvSpPr>
        <p:spPr>
          <a:xfrm>
            <a:off x="269400" y="270000"/>
            <a:ext cx="8693671" cy="1959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g397838f0e94_1_32"/>
          <p:cNvSpPr txBox="1"/>
          <p:nvPr>
            <p:ph idx="4" type="body"/>
          </p:nvPr>
        </p:nvSpPr>
        <p:spPr>
          <a:xfrm>
            <a:off x="269874" y="466725"/>
            <a:ext cx="8693671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Bild">
  <p:cSld name="Text Bild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97838f0e94_1_39"/>
          <p:cNvSpPr/>
          <p:nvPr>
            <p:ph idx="2" type="pic"/>
          </p:nvPr>
        </p:nvSpPr>
        <p:spPr>
          <a:xfrm>
            <a:off x="6184200" y="932245"/>
            <a:ext cx="5738400" cy="5308159"/>
          </a:xfrm>
          <a:prstGeom prst="rect">
            <a:avLst/>
          </a:prstGeom>
          <a:solidFill>
            <a:srgbClr val="F5F5F5"/>
          </a:solidFill>
          <a:ln>
            <a:noFill/>
          </a:ln>
        </p:spPr>
      </p:sp>
      <p:sp>
        <p:nvSpPr>
          <p:cNvPr id="101" name="Google Shape;101;g397838f0e94_1_39"/>
          <p:cNvSpPr txBox="1"/>
          <p:nvPr>
            <p:ph idx="1" type="body"/>
          </p:nvPr>
        </p:nvSpPr>
        <p:spPr>
          <a:xfrm>
            <a:off x="816217" y="6420405"/>
            <a:ext cx="3286996" cy="16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g397838f0e94_1_39"/>
          <p:cNvSpPr txBox="1"/>
          <p:nvPr>
            <p:ph idx="3" type="body"/>
          </p:nvPr>
        </p:nvSpPr>
        <p:spPr>
          <a:xfrm>
            <a:off x="269399" y="932246"/>
            <a:ext cx="5738400" cy="53081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g397838f0e94_1_39"/>
          <p:cNvSpPr/>
          <p:nvPr/>
        </p:nvSpPr>
        <p:spPr>
          <a:xfrm>
            <a:off x="10983000" y="270000"/>
            <a:ext cx="939600" cy="33585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04" name="Google Shape;104;g397838f0e94_1_39"/>
          <p:cNvSpPr txBox="1"/>
          <p:nvPr>
            <p:ph idx="4" type="body"/>
          </p:nvPr>
        </p:nvSpPr>
        <p:spPr>
          <a:xfrm>
            <a:off x="269400" y="270000"/>
            <a:ext cx="8693671" cy="1959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g397838f0e94_1_39"/>
          <p:cNvSpPr txBox="1"/>
          <p:nvPr>
            <p:ph idx="5" type="body"/>
          </p:nvPr>
        </p:nvSpPr>
        <p:spPr>
          <a:xfrm>
            <a:off x="269874" y="466725"/>
            <a:ext cx="8693671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Text">
  <p:cSld name="Bild 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97838f0e94_1_46"/>
          <p:cNvSpPr/>
          <p:nvPr>
            <p:ph idx="2" type="pic"/>
          </p:nvPr>
        </p:nvSpPr>
        <p:spPr>
          <a:xfrm>
            <a:off x="269400" y="932246"/>
            <a:ext cx="5738400" cy="5308159"/>
          </a:xfrm>
          <a:prstGeom prst="rect">
            <a:avLst/>
          </a:prstGeom>
          <a:solidFill>
            <a:srgbClr val="F5F5F5"/>
          </a:solidFill>
          <a:ln>
            <a:noFill/>
          </a:ln>
        </p:spPr>
      </p:sp>
      <p:sp>
        <p:nvSpPr>
          <p:cNvPr id="108" name="Google Shape;108;g397838f0e94_1_46"/>
          <p:cNvSpPr txBox="1"/>
          <p:nvPr>
            <p:ph idx="1" type="body"/>
          </p:nvPr>
        </p:nvSpPr>
        <p:spPr>
          <a:xfrm>
            <a:off x="816217" y="6420405"/>
            <a:ext cx="3286996" cy="16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g397838f0e94_1_46"/>
          <p:cNvSpPr txBox="1"/>
          <p:nvPr>
            <p:ph idx="3" type="body"/>
          </p:nvPr>
        </p:nvSpPr>
        <p:spPr>
          <a:xfrm>
            <a:off x="6184200" y="932246"/>
            <a:ext cx="5738400" cy="53081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g397838f0e94_1_46"/>
          <p:cNvSpPr/>
          <p:nvPr/>
        </p:nvSpPr>
        <p:spPr>
          <a:xfrm>
            <a:off x="10983000" y="270000"/>
            <a:ext cx="939600" cy="33585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11" name="Google Shape;111;g397838f0e94_1_46"/>
          <p:cNvSpPr txBox="1"/>
          <p:nvPr>
            <p:ph idx="4" type="body"/>
          </p:nvPr>
        </p:nvSpPr>
        <p:spPr>
          <a:xfrm>
            <a:off x="269400" y="270000"/>
            <a:ext cx="8693671" cy="1959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g397838f0e94_1_46"/>
          <p:cNvSpPr txBox="1"/>
          <p:nvPr>
            <p:ph idx="5" type="body"/>
          </p:nvPr>
        </p:nvSpPr>
        <p:spPr>
          <a:xfrm>
            <a:off x="269874" y="466725"/>
            <a:ext cx="8693671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Spalten">
  <p:cSld name="4 Spalten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97838f0e94_1_53"/>
          <p:cNvSpPr txBox="1"/>
          <p:nvPr>
            <p:ph idx="1" type="body"/>
          </p:nvPr>
        </p:nvSpPr>
        <p:spPr>
          <a:xfrm>
            <a:off x="269400" y="270000"/>
            <a:ext cx="8693671" cy="1959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g397838f0e94_1_53"/>
          <p:cNvSpPr txBox="1"/>
          <p:nvPr>
            <p:ph idx="2" type="body"/>
          </p:nvPr>
        </p:nvSpPr>
        <p:spPr>
          <a:xfrm>
            <a:off x="816217" y="6420405"/>
            <a:ext cx="3286996" cy="16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g397838f0e94_1_53"/>
          <p:cNvSpPr txBox="1"/>
          <p:nvPr>
            <p:ph idx="3" type="body"/>
          </p:nvPr>
        </p:nvSpPr>
        <p:spPr>
          <a:xfrm>
            <a:off x="269874" y="466725"/>
            <a:ext cx="8693671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g397838f0e94_1_53"/>
          <p:cNvSpPr/>
          <p:nvPr/>
        </p:nvSpPr>
        <p:spPr>
          <a:xfrm>
            <a:off x="10983000" y="270000"/>
            <a:ext cx="939600" cy="33585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18" name="Google Shape;118;g397838f0e94_1_53"/>
          <p:cNvSpPr txBox="1"/>
          <p:nvPr>
            <p:ph idx="4" type="body"/>
          </p:nvPr>
        </p:nvSpPr>
        <p:spPr>
          <a:xfrm>
            <a:off x="269400" y="2698420"/>
            <a:ext cx="2775425" cy="3541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g397838f0e94_1_53"/>
          <p:cNvSpPr txBox="1"/>
          <p:nvPr>
            <p:ph idx="5" type="body"/>
          </p:nvPr>
        </p:nvSpPr>
        <p:spPr>
          <a:xfrm>
            <a:off x="3229067" y="2698420"/>
            <a:ext cx="2775425" cy="3541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g397838f0e94_1_53"/>
          <p:cNvSpPr txBox="1"/>
          <p:nvPr>
            <p:ph idx="6" type="body"/>
          </p:nvPr>
        </p:nvSpPr>
        <p:spPr>
          <a:xfrm>
            <a:off x="6188121" y="2698420"/>
            <a:ext cx="2775425" cy="3541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g397838f0e94_1_53"/>
          <p:cNvSpPr txBox="1"/>
          <p:nvPr>
            <p:ph idx="7" type="body"/>
          </p:nvPr>
        </p:nvSpPr>
        <p:spPr>
          <a:xfrm>
            <a:off x="9146561" y="2698420"/>
            <a:ext cx="2775425" cy="3541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g397838f0e94_1_53"/>
          <p:cNvSpPr/>
          <p:nvPr>
            <p:ph idx="8" type="pic"/>
          </p:nvPr>
        </p:nvSpPr>
        <p:spPr>
          <a:xfrm>
            <a:off x="268786" y="932246"/>
            <a:ext cx="2776039" cy="1569600"/>
          </a:xfrm>
          <a:prstGeom prst="rect">
            <a:avLst/>
          </a:prstGeom>
          <a:solidFill>
            <a:srgbClr val="F5F5F5"/>
          </a:solidFill>
          <a:ln>
            <a:noFill/>
          </a:ln>
        </p:spPr>
      </p:sp>
      <p:sp>
        <p:nvSpPr>
          <p:cNvPr id="123" name="Google Shape;123;g397838f0e94_1_53"/>
          <p:cNvSpPr/>
          <p:nvPr>
            <p:ph idx="9" type="pic"/>
          </p:nvPr>
        </p:nvSpPr>
        <p:spPr>
          <a:xfrm>
            <a:off x="3228453" y="932246"/>
            <a:ext cx="2776039" cy="1569600"/>
          </a:xfrm>
          <a:prstGeom prst="rect">
            <a:avLst/>
          </a:prstGeom>
          <a:solidFill>
            <a:srgbClr val="F5F5F5"/>
          </a:solidFill>
          <a:ln>
            <a:noFill/>
          </a:ln>
        </p:spPr>
      </p:sp>
      <p:sp>
        <p:nvSpPr>
          <p:cNvPr id="124" name="Google Shape;124;g397838f0e94_1_53"/>
          <p:cNvSpPr/>
          <p:nvPr>
            <p:ph idx="13" type="pic"/>
          </p:nvPr>
        </p:nvSpPr>
        <p:spPr>
          <a:xfrm>
            <a:off x="6187507" y="932246"/>
            <a:ext cx="2776039" cy="1569600"/>
          </a:xfrm>
          <a:prstGeom prst="rect">
            <a:avLst/>
          </a:prstGeom>
          <a:solidFill>
            <a:srgbClr val="F5F5F5"/>
          </a:solidFill>
          <a:ln>
            <a:noFill/>
          </a:ln>
        </p:spPr>
      </p:sp>
      <p:sp>
        <p:nvSpPr>
          <p:cNvPr id="125" name="Google Shape;125;g397838f0e94_1_53"/>
          <p:cNvSpPr/>
          <p:nvPr>
            <p:ph idx="14" type="pic"/>
          </p:nvPr>
        </p:nvSpPr>
        <p:spPr>
          <a:xfrm>
            <a:off x="9145947" y="932246"/>
            <a:ext cx="2776039" cy="1569600"/>
          </a:xfrm>
          <a:prstGeom prst="rect">
            <a:avLst/>
          </a:prstGeom>
          <a:solidFill>
            <a:srgbClr val="F5F5F5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palten">
  <p:cSld name="3 Spalten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97838f0e94_1_66"/>
          <p:cNvSpPr txBox="1"/>
          <p:nvPr>
            <p:ph idx="1" type="body"/>
          </p:nvPr>
        </p:nvSpPr>
        <p:spPr>
          <a:xfrm>
            <a:off x="269400" y="270000"/>
            <a:ext cx="8693671" cy="1959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Google Shape;128;g397838f0e94_1_66"/>
          <p:cNvSpPr txBox="1"/>
          <p:nvPr>
            <p:ph idx="2" type="body"/>
          </p:nvPr>
        </p:nvSpPr>
        <p:spPr>
          <a:xfrm>
            <a:off x="816217" y="6420405"/>
            <a:ext cx="3286996" cy="16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Google Shape;129;g397838f0e94_1_66"/>
          <p:cNvSpPr txBox="1"/>
          <p:nvPr>
            <p:ph idx="3" type="body"/>
          </p:nvPr>
        </p:nvSpPr>
        <p:spPr>
          <a:xfrm>
            <a:off x="269874" y="466725"/>
            <a:ext cx="8693671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Google Shape;130;g397838f0e94_1_66"/>
          <p:cNvSpPr/>
          <p:nvPr/>
        </p:nvSpPr>
        <p:spPr>
          <a:xfrm>
            <a:off x="10983000" y="270000"/>
            <a:ext cx="939600" cy="33585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31" name="Google Shape;131;g397838f0e94_1_66"/>
          <p:cNvSpPr txBox="1"/>
          <p:nvPr>
            <p:ph idx="4" type="body"/>
          </p:nvPr>
        </p:nvSpPr>
        <p:spPr>
          <a:xfrm>
            <a:off x="269400" y="2697492"/>
            <a:ext cx="3764986" cy="3541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Google Shape;132;g397838f0e94_1_66"/>
          <p:cNvSpPr/>
          <p:nvPr>
            <p:ph idx="5" type="pic"/>
          </p:nvPr>
        </p:nvSpPr>
        <p:spPr>
          <a:xfrm>
            <a:off x="268786" y="932246"/>
            <a:ext cx="3765600" cy="1569600"/>
          </a:xfrm>
          <a:prstGeom prst="rect">
            <a:avLst/>
          </a:prstGeom>
          <a:solidFill>
            <a:srgbClr val="F5F5F5"/>
          </a:solidFill>
          <a:ln>
            <a:noFill/>
          </a:ln>
        </p:spPr>
      </p:sp>
      <p:sp>
        <p:nvSpPr>
          <p:cNvPr id="133" name="Google Shape;133;g397838f0e94_1_66"/>
          <p:cNvSpPr txBox="1"/>
          <p:nvPr>
            <p:ph idx="6" type="body"/>
          </p:nvPr>
        </p:nvSpPr>
        <p:spPr>
          <a:xfrm>
            <a:off x="8157614" y="2697492"/>
            <a:ext cx="3764986" cy="3541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g397838f0e94_1_66"/>
          <p:cNvSpPr/>
          <p:nvPr>
            <p:ph idx="7" type="pic"/>
          </p:nvPr>
        </p:nvSpPr>
        <p:spPr>
          <a:xfrm>
            <a:off x="8157000" y="932246"/>
            <a:ext cx="3765600" cy="1569600"/>
          </a:xfrm>
          <a:prstGeom prst="rect">
            <a:avLst/>
          </a:prstGeom>
          <a:solidFill>
            <a:srgbClr val="F5F5F5"/>
          </a:solidFill>
          <a:ln>
            <a:noFill/>
          </a:ln>
        </p:spPr>
      </p:sp>
      <p:sp>
        <p:nvSpPr>
          <p:cNvPr id="135" name="Google Shape;135;g397838f0e94_1_66"/>
          <p:cNvSpPr txBox="1"/>
          <p:nvPr>
            <p:ph idx="8" type="body"/>
          </p:nvPr>
        </p:nvSpPr>
        <p:spPr>
          <a:xfrm>
            <a:off x="4213200" y="2697492"/>
            <a:ext cx="3764986" cy="3541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Google Shape;136;g397838f0e94_1_66"/>
          <p:cNvSpPr/>
          <p:nvPr>
            <p:ph idx="9" type="pic"/>
          </p:nvPr>
        </p:nvSpPr>
        <p:spPr>
          <a:xfrm>
            <a:off x="4212586" y="932246"/>
            <a:ext cx="3765600" cy="1569600"/>
          </a:xfrm>
          <a:prstGeom prst="rect">
            <a:avLst/>
          </a:prstGeom>
          <a:solidFill>
            <a:srgbClr val="F5F5F5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4 Spalten">
  <p:cSld name="1_4 Spalten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97838f0e94_1_77"/>
          <p:cNvSpPr txBox="1"/>
          <p:nvPr>
            <p:ph idx="1" type="body"/>
          </p:nvPr>
        </p:nvSpPr>
        <p:spPr>
          <a:xfrm>
            <a:off x="269400" y="270000"/>
            <a:ext cx="8693671" cy="1959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" name="Google Shape;139;g397838f0e94_1_77"/>
          <p:cNvSpPr txBox="1"/>
          <p:nvPr>
            <p:ph idx="2" type="body"/>
          </p:nvPr>
        </p:nvSpPr>
        <p:spPr>
          <a:xfrm>
            <a:off x="816217" y="6420405"/>
            <a:ext cx="3286996" cy="16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" name="Google Shape;140;g397838f0e94_1_77"/>
          <p:cNvSpPr txBox="1"/>
          <p:nvPr>
            <p:ph idx="3" type="body"/>
          </p:nvPr>
        </p:nvSpPr>
        <p:spPr>
          <a:xfrm>
            <a:off x="269874" y="466725"/>
            <a:ext cx="8693671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Google Shape;141;g397838f0e94_1_77"/>
          <p:cNvSpPr/>
          <p:nvPr/>
        </p:nvSpPr>
        <p:spPr>
          <a:xfrm>
            <a:off x="10983000" y="270000"/>
            <a:ext cx="939600" cy="33585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42" name="Google Shape;142;g397838f0e94_1_77"/>
          <p:cNvSpPr/>
          <p:nvPr>
            <p:ph idx="4" type="chart"/>
          </p:nvPr>
        </p:nvSpPr>
        <p:spPr>
          <a:xfrm>
            <a:off x="6182139" y="932247"/>
            <a:ext cx="5738399" cy="53081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4 Spalten">
  <p:cSld name="2_4 Spalten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97838f0e94_1_83"/>
          <p:cNvSpPr txBox="1"/>
          <p:nvPr>
            <p:ph idx="1" type="body"/>
          </p:nvPr>
        </p:nvSpPr>
        <p:spPr>
          <a:xfrm>
            <a:off x="269400" y="270000"/>
            <a:ext cx="8693671" cy="1959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Google Shape;145;g397838f0e94_1_83"/>
          <p:cNvSpPr txBox="1"/>
          <p:nvPr>
            <p:ph idx="2" type="body"/>
          </p:nvPr>
        </p:nvSpPr>
        <p:spPr>
          <a:xfrm>
            <a:off x="816217" y="6420405"/>
            <a:ext cx="3286996" cy="16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Google Shape;146;g397838f0e94_1_83"/>
          <p:cNvSpPr txBox="1"/>
          <p:nvPr>
            <p:ph idx="3" type="body"/>
          </p:nvPr>
        </p:nvSpPr>
        <p:spPr>
          <a:xfrm>
            <a:off x="269874" y="466725"/>
            <a:ext cx="8693671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Google Shape;147;g397838f0e94_1_83"/>
          <p:cNvSpPr/>
          <p:nvPr/>
        </p:nvSpPr>
        <p:spPr>
          <a:xfrm>
            <a:off x="10983000" y="270000"/>
            <a:ext cx="939600" cy="33585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pic>
        <p:nvPicPr>
          <p:cNvPr id="148" name="Google Shape;148;g397838f0e94_1_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400" y="932247"/>
            <a:ext cx="5738399" cy="5308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4 Spalten">
  <p:cSld name="3_4 Spalten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97838f0e94_1_89"/>
          <p:cNvSpPr txBox="1"/>
          <p:nvPr>
            <p:ph idx="1" type="body"/>
          </p:nvPr>
        </p:nvSpPr>
        <p:spPr>
          <a:xfrm>
            <a:off x="269400" y="270000"/>
            <a:ext cx="8693671" cy="1959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g397838f0e94_1_89"/>
          <p:cNvSpPr txBox="1"/>
          <p:nvPr>
            <p:ph idx="2" type="body"/>
          </p:nvPr>
        </p:nvSpPr>
        <p:spPr>
          <a:xfrm>
            <a:off x="816217" y="6420405"/>
            <a:ext cx="3286996" cy="16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" name="Google Shape;152;g397838f0e94_1_89"/>
          <p:cNvSpPr txBox="1"/>
          <p:nvPr>
            <p:ph idx="3" type="body"/>
          </p:nvPr>
        </p:nvSpPr>
        <p:spPr>
          <a:xfrm>
            <a:off x="269874" y="466725"/>
            <a:ext cx="8693671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" name="Google Shape;153;g397838f0e94_1_89"/>
          <p:cNvSpPr/>
          <p:nvPr/>
        </p:nvSpPr>
        <p:spPr>
          <a:xfrm>
            <a:off x="10983000" y="270000"/>
            <a:ext cx="939600" cy="33585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pic>
        <p:nvPicPr>
          <p:cNvPr id="154" name="Google Shape;154;g397838f0e94_1_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400" y="932247"/>
            <a:ext cx="5738399" cy="5308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397838f0e94_1_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3726" y="932247"/>
            <a:ext cx="5738400" cy="5308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enutzerdefiniertes Layout">
  <p:cSld name="Benutzerdefiniertes Layou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97838f0e94_1_96"/>
          <p:cNvSpPr txBox="1"/>
          <p:nvPr>
            <p:ph idx="1" type="body"/>
          </p:nvPr>
        </p:nvSpPr>
        <p:spPr>
          <a:xfrm>
            <a:off x="269875" y="2743542"/>
            <a:ext cx="11653200" cy="14772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" name="Google Shape;158;g397838f0e94_1_96"/>
          <p:cNvSpPr txBox="1"/>
          <p:nvPr>
            <p:ph idx="2" type="body"/>
          </p:nvPr>
        </p:nvSpPr>
        <p:spPr>
          <a:xfrm>
            <a:off x="269875" y="2439087"/>
            <a:ext cx="11653200" cy="3044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9" name="Google Shape;159;g397838f0e94_1_96"/>
          <p:cNvSpPr/>
          <p:nvPr/>
        </p:nvSpPr>
        <p:spPr>
          <a:xfrm>
            <a:off x="10983000" y="270524"/>
            <a:ext cx="938134" cy="33533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u">
  <p:cSld name="Grau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8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48"/>
          <p:cNvSpPr txBox="1"/>
          <p:nvPr>
            <p:ph idx="1" type="body"/>
          </p:nvPr>
        </p:nvSpPr>
        <p:spPr>
          <a:xfrm>
            <a:off x="816217" y="6420405"/>
            <a:ext cx="3286996" cy="16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48"/>
          <p:cNvSpPr txBox="1"/>
          <p:nvPr>
            <p:ph idx="2" type="body"/>
          </p:nvPr>
        </p:nvSpPr>
        <p:spPr>
          <a:xfrm>
            <a:off x="269400" y="270000"/>
            <a:ext cx="8693671" cy="1959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48"/>
          <p:cNvSpPr txBox="1"/>
          <p:nvPr>
            <p:ph idx="3" type="body"/>
          </p:nvPr>
        </p:nvSpPr>
        <p:spPr>
          <a:xfrm>
            <a:off x="269874" y="466725"/>
            <a:ext cx="8693671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48"/>
          <p:cNvSpPr txBox="1"/>
          <p:nvPr/>
        </p:nvSpPr>
        <p:spPr>
          <a:xfrm>
            <a:off x="269400" y="6403013"/>
            <a:ext cx="49895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 Medium"/>
              <a:buNone/>
            </a:pPr>
            <a:r>
              <a:rPr b="0" i="0" lang="de-DE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MCube</a:t>
            </a:r>
            <a:endParaRPr b="0" i="0" sz="1200" u="none" cap="none" strike="noStrike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38" name="Google Shape;38;p48"/>
          <p:cNvSpPr txBox="1"/>
          <p:nvPr/>
        </p:nvSpPr>
        <p:spPr>
          <a:xfrm>
            <a:off x="9179400" y="6420405"/>
            <a:ext cx="2743200" cy="119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39" name="Google Shape;39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15518" y="107949"/>
            <a:ext cx="1267188" cy="66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gramm">
  <p:cSld name="Diagramm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5"/>
          <p:cNvSpPr txBox="1"/>
          <p:nvPr>
            <p:ph idx="1" type="body"/>
          </p:nvPr>
        </p:nvSpPr>
        <p:spPr>
          <a:xfrm>
            <a:off x="269400" y="270000"/>
            <a:ext cx="8693671" cy="1959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65"/>
          <p:cNvSpPr txBox="1"/>
          <p:nvPr>
            <p:ph idx="2" type="body"/>
          </p:nvPr>
        </p:nvSpPr>
        <p:spPr>
          <a:xfrm>
            <a:off x="816217" y="6420405"/>
            <a:ext cx="3286996" cy="16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65"/>
          <p:cNvSpPr txBox="1"/>
          <p:nvPr>
            <p:ph idx="3" type="body"/>
          </p:nvPr>
        </p:nvSpPr>
        <p:spPr>
          <a:xfrm>
            <a:off x="269874" y="466725"/>
            <a:ext cx="8693671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65"/>
          <p:cNvSpPr/>
          <p:nvPr>
            <p:ph idx="4" type="chart"/>
          </p:nvPr>
        </p:nvSpPr>
        <p:spPr>
          <a:xfrm>
            <a:off x="6182139" y="932247"/>
            <a:ext cx="5738399" cy="53081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65"/>
          <p:cNvSpPr txBox="1"/>
          <p:nvPr>
            <p:ph idx="5" type="body"/>
          </p:nvPr>
        </p:nvSpPr>
        <p:spPr>
          <a:xfrm>
            <a:off x="269400" y="932246"/>
            <a:ext cx="5738399" cy="53081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6" name="Google Shape;46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15518" y="107949"/>
            <a:ext cx="1267188" cy="66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4 Spalten">
  <p:cSld name="3_4 Spalte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6"/>
          <p:cNvSpPr txBox="1"/>
          <p:nvPr>
            <p:ph idx="1" type="body"/>
          </p:nvPr>
        </p:nvSpPr>
        <p:spPr>
          <a:xfrm>
            <a:off x="269400" y="270000"/>
            <a:ext cx="8693671" cy="1959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66"/>
          <p:cNvSpPr txBox="1"/>
          <p:nvPr>
            <p:ph idx="2" type="body"/>
          </p:nvPr>
        </p:nvSpPr>
        <p:spPr>
          <a:xfrm>
            <a:off x="816217" y="6420405"/>
            <a:ext cx="3286996" cy="16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66"/>
          <p:cNvSpPr txBox="1"/>
          <p:nvPr>
            <p:ph idx="3" type="body"/>
          </p:nvPr>
        </p:nvSpPr>
        <p:spPr>
          <a:xfrm>
            <a:off x="269874" y="466725"/>
            <a:ext cx="8693671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aphicFrame>
        <p:nvGraphicFramePr>
          <p:cNvPr id="51" name="Google Shape;51;p66"/>
          <p:cNvGraphicFramePr/>
          <p:nvPr/>
        </p:nvGraphicFramePr>
        <p:xfrm>
          <a:off x="6184201" y="932247"/>
          <a:ext cx="5738399" cy="5308158"/>
        </p:xfrm>
        <a:graphic>
          <a:graphicData uri="http://schemas.openxmlformats.org/drawingml/2006/chart">
            <c:chart r:id="rId2"/>
          </a:graphicData>
        </a:graphic>
      </p:graphicFrame>
      <p:pic>
        <p:nvPicPr>
          <p:cNvPr id="52" name="Google Shape;52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15518" y="107949"/>
            <a:ext cx="1267188" cy="66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4 Spalten">
  <p:cSld name="4_4 Spalte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7"/>
          <p:cNvSpPr txBox="1"/>
          <p:nvPr>
            <p:ph idx="1" type="body"/>
          </p:nvPr>
        </p:nvSpPr>
        <p:spPr>
          <a:xfrm>
            <a:off x="269400" y="270000"/>
            <a:ext cx="8693671" cy="1959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67"/>
          <p:cNvSpPr txBox="1"/>
          <p:nvPr>
            <p:ph idx="2" type="body"/>
          </p:nvPr>
        </p:nvSpPr>
        <p:spPr>
          <a:xfrm>
            <a:off x="816217" y="6420405"/>
            <a:ext cx="3286996" cy="16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67"/>
          <p:cNvSpPr txBox="1"/>
          <p:nvPr>
            <p:ph idx="3" type="body"/>
          </p:nvPr>
        </p:nvSpPr>
        <p:spPr>
          <a:xfrm>
            <a:off x="269874" y="466725"/>
            <a:ext cx="8693671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aphicFrame>
        <p:nvGraphicFramePr>
          <p:cNvPr id="57" name="Google Shape;57;p67"/>
          <p:cNvGraphicFramePr/>
          <p:nvPr/>
        </p:nvGraphicFramePr>
        <p:xfrm>
          <a:off x="269400" y="932247"/>
          <a:ext cx="5738399" cy="5308158"/>
        </p:xfrm>
        <a:graphic>
          <a:graphicData uri="http://schemas.openxmlformats.org/drawingml/2006/chart">
            <c:chart r:id="rId2"/>
          </a:graphicData>
        </a:graphic>
      </p:graphicFrame>
      <p:graphicFrame>
        <p:nvGraphicFramePr>
          <p:cNvPr id="58" name="Google Shape;58;p67"/>
          <p:cNvGraphicFramePr/>
          <p:nvPr/>
        </p:nvGraphicFramePr>
        <p:xfrm>
          <a:off x="6183726" y="932247"/>
          <a:ext cx="5738400" cy="5308158"/>
        </p:xfrm>
        <a:graphic>
          <a:graphicData uri="http://schemas.openxmlformats.org/drawingml/2006/chart">
            <c:chart r:id="rId3"/>
          </a:graphicData>
        </a:graphic>
      </p:graphicFrame>
      <p:pic>
        <p:nvPicPr>
          <p:cNvPr id="59" name="Google Shape;59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15518" y="107949"/>
            <a:ext cx="1267188" cy="66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iß">
  <p:cSld name="Weiß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97838f0e94_1_3"/>
          <p:cNvSpPr txBox="1"/>
          <p:nvPr>
            <p:ph idx="1" type="body"/>
          </p:nvPr>
        </p:nvSpPr>
        <p:spPr>
          <a:xfrm>
            <a:off x="816217" y="6420405"/>
            <a:ext cx="3286996" cy="16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g397838f0e94_1_3"/>
          <p:cNvSpPr/>
          <p:nvPr/>
        </p:nvSpPr>
        <p:spPr>
          <a:xfrm>
            <a:off x="10983000" y="270000"/>
            <a:ext cx="939600" cy="33585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66" name="Google Shape;66;g397838f0e94_1_3"/>
          <p:cNvSpPr txBox="1"/>
          <p:nvPr/>
        </p:nvSpPr>
        <p:spPr>
          <a:xfrm>
            <a:off x="9179400" y="6420405"/>
            <a:ext cx="2743200" cy="119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67" name="Google Shape;67;g397838f0e94_1_3"/>
          <p:cNvSpPr txBox="1"/>
          <p:nvPr>
            <p:ph idx="2" type="body"/>
          </p:nvPr>
        </p:nvSpPr>
        <p:spPr>
          <a:xfrm>
            <a:off x="269400" y="270000"/>
            <a:ext cx="8693671" cy="1959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g397838f0e94_1_3"/>
          <p:cNvSpPr txBox="1"/>
          <p:nvPr>
            <p:ph idx="3" type="body"/>
          </p:nvPr>
        </p:nvSpPr>
        <p:spPr>
          <a:xfrm>
            <a:off x="269874" y="466725"/>
            <a:ext cx="8693671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u-Weiß">
  <p:cSld name="Grau-Weiß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97838f0e94_1_9"/>
          <p:cNvSpPr/>
          <p:nvPr/>
        </p:nvSpPr>
        <p:spPr>
          <a:xfrm>
            <a:off x="1" y="0"/>
            <a:ext cx="8128799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g397838f0e94_1_9"/>
          <p:cNvSpPr txBox="1"/>
          <p:nvPr>
            <p:ph idx="1" type="body"/>
          </p:nvPr>
        </p:nvSpPr>
        <p:spPr>
          <a:xfrm>
            <a:off x="816217" y="6420405"/>
            <a:ext cx="3286996" cy="16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g397838f0e94_1_9"/>
          <p:cNvSpPr txBox="1"/>
          <p:nvPr>
            <p:ph idx="2" type="body"/>
          </p:nvPr>
        </p:nvSpPr>
        <p:spPr>
          <a:xfrm>
            <a:off x="269400" y="270000"/>
            <a:ext cx="8693671" cy="1959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g397838f0e94_1_9"/>
          <p:cNvSpPr txBox="1"/>
          <p:nvPr>
            <p:ph idx="3" type="body"/>
          </p:nvPr>
        </p:nvSpPr>
        <p:spPr>
          <a:xfrm>
            <a:off x="269874" y="466725"/>
            <a:ext cx="8693671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g397838f0e94_1_9"/>
          <p:cNvSpPr txBox="1"/>
          <p:nvPr/>
        </p:nvSpPr>
        <p:spPr>
          <a:xfrm>
            <a:off x="269400" y="6403013"/>
            <a:ext cx="49895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 Medium"/>
              <a:buNone/>
            </a:pPr>
            <a:r>
              <a:rPr b="0" i="0" lang="de-DE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MCube</a:t>
            </a:r>
            <a:endParaRPr b="0" i="0" sz="1200" u="none" cap="none" strike="noStrike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75" name="Google Shape;75;g397838f0e94_1_9"/>
          <p:cNvSpPr/>
          <p:nvPr/>
        </p:nvSpPr>
        <p:spPr>
          <a:xfrm>
            <a:off x="10983000" y="270000"/>
            <a:ext cx="939600" cy="33585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76" name="Google Shape;76;g397838f0e94_1_9"/>
          <p:cNvSpPr txBox="1"/>
          <p:nvPr/>
        </p:nvSpPr>
        <p:spPr>
          <a:xfrm>
            <a:off x="9179400" y="6420405"/>
            <a:ext cx="2743200" cy="119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u">
  <p:cSld name="Grau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97838f0e94_1_17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397838f0e94_1_17"/>
          <p:cNvSpPr txBox="1"/>
          <p:nvPr>
            <p:ph idx="1" type="body"/>
          </p:nvPr>
        </p:nvSpPr>
        <p:spPr>
          <a:xfrm>
            <a:off x="816217" y="6420405"/>
            <a:ext cx="3286996" cy="16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g397838f0e94_1_17"/>
          <p:cNvSpPr txBox="1"/>
          <p:nvPr>
            <p:ph idx="2" type="body"/>
          </p:nvPr>
        </p:nvSpPr>
        <p:spPr>
          <a:xfrm>
            <a:off x="269400" y="270000"/>
            <a:ext cx="8693671" cy="1959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g397838f0e94_1_17"/>
          <p:cNvSpPr txBox="1"/>
          <p:nvPr>
            <p:ph idx="3" type="body"/>
          </p:nvPr>
        </p:nvSpPr>
        <p:spPr>
          <a:xfrm>
            <a:off x="269874" y="466725"/>
            <a:ext cx="8693671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g397838f0e94_1_17"/>
          <p:cNvSpPr txBox="1"/>
          <p:nvPr/>
        </p:nvSpPr>
        <p:spPr>
          <a:xfrm>
            <a:off x="269400" y="6403013"/>
            <a:ext cx="49895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 Medium"/>
              <a:buNone/>
            </a:pPr>
            <a:r>
              <a:rPr b="0" i="0" lang="de-DE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MCube</a:t>
            </a:r>
            <a:endParaRPr b="0" i="0" sz="1200" u="none" cap="none" strike="noStrike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83" name="Google Shape;83;g397838f0e94_1_17"/>
          <p:cNvSpPr/>
          <p:nvPr/>
        </p:nvSpPr>
        <p:spPr>
          <a:xfrm>
            <a:off x="10983000" y="270000"/>
            <a:ext cx="939600" cy="33585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84" name="Google Shape;84;g397838f0e94_1_17"/>
          <p:cNvSpPr txBox="1"/>
          <p:nvPr/>
        </p:nvSpPr>
        <p:spPr>
          <a:xfrm>
            <a:off x="9179400" y="6420405"/>
            <a:ext cx="2743200" cy="119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4 Spalten">
  <p:cSld name="Text 4 Spalte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97838f0e94_1_25"/>
          <p:cNvSpPr txBox="1"/>
          <p:nvPr>
            <p:ph idx="1" type="body"/>
          </p:nvPr>
        </p:nvSpPr>
        <p:spPr>
          <a:xfrm>
            <a:off x="816217" y="6420405"/>
            <a:ext cx="3286996" cy="16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g397838f0e94_1_25"/>
          <p:cNvSpPr/>
          <p:nvPr/>
        </p:nvSpPr>
        <p:spPr>
          <a:xfrm>
            <a:off x="10983000" y="270000"/>
            <a:ext cx="939600" cy="33585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88" name="Google Shape;88;g397838f0e94_1_25"/>
          <p:cNvSpPr txBox="1"/>
          <p:nvPr/>
        </p:nvSpPr>
        <p:spPr>
          <a:xfrm>
            <a:off x="9179400" y="6420405"/>
            <a:ext cx="2743200" cy="119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89" name="Google Shape;89;g397838f0e94_1_25"/>
          <p:cNvSpPr txBox="1"/>
          <p:nvPr>
            <p:ph idx="2" type="body"/>
          </p:nvPr>
        </p:nvSpPr>
        <p:spPr>
          <a:xfrm>
            <a:off x="269400" y="932246"/>
            <a:ext cx="11653200" cy="53081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g397838f0e94_1_25"/>
          <p:cNvSpPr txBox="1"/>
          <p:nvPr>
            <p:ph idx="3" type="body"/>
          </p:nvPr>
        </p:nvSpPr>
        <p:spPr>
          <a:xfrm>
            <a:off x="269400" y="270000"/>
            <a:ext cx="8693671" cy="1959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g397838f0e94_1_25"/>
          <p:cNvSpPr txBox="1"/>
          <p:nvPr>
            <p:ph idx="4" type="body"/>
          </p:nvPr>
        </p:nvSpPr>
        <p:spPr>
          <a:xfrm>
            <a:off x="269874" y="466725"/>
            <a:ext cx="8693671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6.png"/><Relationship Id="rId13" Type="http://schemas.openxmlformats.org/officeDocument/2006/relationships/image" Target="../media/image14.png"/><Relationship Id="rId12" Type="http://schemas.openxmlformats.org/officeDocument/2006/relationships/image" Target="../media/image9.png"/><Relationship Id="rId1" Type="http://schemas.openxmlformats.org/officeDocument/2006/relationships/image" Target="../media/image2.png"/><Relationship Id="rId2" Type="http://schemas.openxmlformats.org/officeDocument/2006/relationships/image" Target="../media/image11.png"/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9" Type="http://schemas.openxmlformats.org/officeDocument/2006/relationships/image" Target="../media/image3.png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6" Type="http://schemas.openxmlformats.org/officeDocument/2006/relationships/image" Target="../media/image7.png"/><Relationship Id="rId7" Type="http://schemas.openxmlformats.org/officeDocument/2006/relationships/image" Target="../media/image5.png"/><Relationship Id="rId8" Type="http://schemas.openxmlformats.org/officeDocument/2006/relationships/image" Target="../media/image1.png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3"/>
          <p:cNvSpPr/>
          <p:nvPr/>
        </p:nvSpPr>
        <p:spPr>
          <a:xfrm>
            <a:off x="0" y="1"/>
            <a:ext cx="12193200" cy="6173999"/>
          </a:xfrm>
          <a:prstGeom prst="rect">
            <a:avLst/>
          </a:prstGeom>
          <a:solidFill>
            <a:srgbClr val="0046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147B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7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88667" y="6429938"/>
            <a:ext cx="319595" cy="1686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in Bild, das Text, Schrift, Screenshot, Schwarz enthält.&#10;&#10;KI-generierte Inhalte können fehlerhaft sein." id="12" name="Google Shape;12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8024" y="6431002"/>
            <a:ext cx="978121" cy="166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5907" y="6429938"/>
            <a:ext cx="340408" cy="1686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in Bild, das Schrift, Grafiken, Grafikdesign, Screenshot enthält.&#10;&#10;KI-generierte Inhalte können fehlerhaft sein." id="14" name="Google Shape;14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60716" y="6387193"/>
            <a:ext cx="399215" cy="2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19693" y="6433841"/>
            <a:ext cx="1111346" cy="160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42756" y="6380869"/>
            <a:ext cx="677300" cy="2668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in Bild, das Schrift, Grafiken, Screenshot, Grafikdesign enthält.&#10;&#10;KI-generierte Inhalte können fehlerhaft sein." id="17" name="Google Shape;17;p7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14488" y="6469430"/>
            <a:ext cx="486466" cy="896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in Bild, das Schwarz, Dunkelheit, Raum, Mond enthält.&#10;&#10;KI-generierte Inhalte können fehlerhaft sein." id="18" name="Google Shape;18;p7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890801" y="6340690"/>
            <a:ext cx="492193" cy="3471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in Bild, das Text, Schrift, Grafiken, Logo enthält.&#10;&#10;KI-generierte Inhalte können fehlerhaft sein." id="19" name="Google Shape;19;p7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779818" y="6408996"/>
            <a:ext cx="442996" cy="2105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SP Projekte GmbH | Immobilienentwicklung, Stadtentwicklung, Nachhaltige  Mobilität, Partizipation, Moderation, Prozessmanagement" id="20" name="Google Shape;20;p7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582574" y="6431982"/>
            <a:ext cx="344539" cy="1645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Google Shape;21;p73"/>
          <p:cNvCxnSpPr/>
          <p:nvPr/>
        </p:nvCxnSpPr>
        <p:spPr>
          <a:xfrm>
            <a:off x="10109915" y="6394714"/>
            <a:ext cx="0" cy="23912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" name="Google Shape;22;p73"/>
          <p:cNvSpPr txBox="1"/>
          <p:nvPr/>
        </p:nvSpPr>
        <p:spPr>
          <a:xfrm>
            <a:off x="61682" y="6263746"/>
            <a:ext cx="453970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de-DE" sz="4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Aufsichtsrat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7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006077" y="6395040"/>
            <a:ext cx="448649" cy="2142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in Bild, das Schrift, Grafiken, Logo, Grafikdesign enthält.&#10;&#10;KI-generierte Inhalte können fehlerhaft sein." id="24" name="Google Shape;24;p7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815518" y="107949"/>
            <a:ext cx="1267188" cy="66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7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0286873" y="6225805"/>
            <a:ext cx="1631193" cy="56054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5"/>
          <p:cNvSpPr txBox="1"/>
          <p:nvPr/>
        </p:nvSpPr>
        <p:spPr>
          <a:xfrm>
            <a:off x="269400" y="6403013"/>
            <a:ext cx="49895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 Medium"/>
              <a:buNone/>
            </a:pPr>
            <a:r>
              <a:rPr b="0" i="0" lang="de-DE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MCube</a:t>
            </a:r>
            <a:endParaRPr b="0" i="0" sz="1200" u="none" cap="none" strike="noStrike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31" name="Google Shape;31;p45"/>
          <p:cNvSpPr txBox="1"/>
          <p:nvPr/>
        </p:nvSpPr>
        <p:spPr>
          <a:xfrm>
            <a:off x="9179400" y="6420405"/>
            <a:ext cx="2743200" cy="119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97838f0e94_1_0"/>
          <p:cNvSpPr txBox="1"/>
          <p:nvPr/>
        </p:nvSpPr>
        <p:spPr>
          <a:xfrm>
            <a:off x="269400" y="6403013"/>
            <a:ext cx="49895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 Medium"/>
              <a:buNone/>
            </a:pPr>
            <a:r>
              <a:rPr b="0" i="0" lang="de-DE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MCube</a:t>
            </a:r>
            <a:endParaRPr b="0" i="0" sz="1200" u="none" cap="none" strike="noStrike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62" name="Google Shape;62;g397838f0e94_1_0"/>
          <p:cNvSpPr txBox="1"/>
          <p:nvPr/>
        </p:nvSpPr>
        <p:spPr>
          <a:xfrm>
            <a:off x="9179400" y="6420405"/>
            <a:ext cx="2743200" cy="119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oi.org/10.14459/2026md1841270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g397838f0e94_1_106"/>
          <p:cNvPicPr preferRelativeResize="0"/>
          <p:nvPr/>
        </p:nvPicPr>
        <p:blipFill rotWithShape="1">
          <a:blip r:embed="rId3">
            <a:alphaModFix/>
          </a:blip>
          <a:srcRect b="14379" l="0" r="0" t="124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397838f0e94_1_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92957" y="10"/>
            <a:ext cx="3606084" cy="360608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397838f0e94_1_106"/>
          <p:cNvSpPr txBox="1"/>
          <p:nvPr/>
        </p:nvSpPr>
        <p:spPr>
          <a:xfrm>
            <a:off x="802479" y="4932403"/>
            <a:ext cx="11089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de-DE" sz="36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Diese Vorlage ausgefüllt bis zum 14. Juni 2026</a:t>
            </a:r>
            <a:endParaRPr b="1" sz="36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de-DE" sz="36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➡️ info@mcube-cluster.com</a:t>
            </a:r>
            <a:endParaRPr b="1" sz="36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"/>
          <p:cNvSpPr txBox="1"/>
          <p:nvPr>
            <p:ph idx="1" type="body"/>
          </p:nvPr>
        </p:nvSpPr>
        <p:spPr>
          <a:xfrm>
            <a:off x="816217" y="6420405"/>
            <a:ext cx="3286996" cy="16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72" name="Google Shape;172;p13"/>
          <p:cNvSpPr txBox="1"/>
          <p:nvPr>
            <p:ph idx="2" type="body"/>
          </p:nvPr>
        </p:nvSpPr>
        <p:spPr>
          <a:xfrm>
            <a:off x="269400" y="270000"/>
            <a:ext cx="8693671" cy="1959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de-DE"/>
              <a:t>MCube Phase III – Ideencall</a:t>
            </a:r>
            <a:endParaRPr/>
          </a:p>
        </p:txBody>
      </p:sp>
      <p:sp>
        <p:nvSpPr>
          <p:cNvPr id="173" name="Google Shape;173;p13"/>
          <p:cNvSpPr txBox="1"/>
          <p:nvPr>
            <p:ph idx="3" type="body"/>
          </p:nvPr>
        </p:nvSpPr>
        <p:spPr>
          <a:xfrm>
            <a:off x="269874" y="466725"/>
            <a:ext cx="8693671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Ideenskizze</a:t>
            </a:r>
            <a:endParaRPr/>
          </a:p>
        </p:txBody>
      </p:sp>
      <p:sp>
        <p:nvSpPr>
          <p:cNvPr id="174" name="Google Shape;174;p13"/>
          <p:cNvSpPr/>
          <p:nvPr/>
        </p:nvSpPr>
        <p:spPr>
          <a:xfrm>
            <a:off x="269400" y="1364971"/>
            <a:ext cx="4633902" cy="662609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175" name="Google Shape;175;p13"/>
          <p:cNvSpPr/>
          <p:nvPr/>
        </p:nvSpPr>
        <p:spPr>
          <a:xfrm>
            <a:off x="269400" y="1013789"/>
            <a:ext cx="4633902" cy="2698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Projekttitel (vorläufig)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3"/>
          <p:cNvSpPr/>
          <p:nvPr/>
        </p:nvSpPr>
        <p:spPr>
          <a:xfrm>
            <a:off x="269400" y="2641876"/>
            <a:ext cx="4633902" cy="662609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177" name="Google Shape;177;p13"/>
          <p:cNvSpPr/>
          <p:nvPr/>
        </p:nvSpPr>
        <p:spPr>
          <a:xfrm>
            <a:off x="269400" y="2290694"/>
            <a:ext cx="4633902" cy="2698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Themenfeld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3"/>
          <p:cNvSpPr/>
          <p:nvPr/>
        </p:nvSpPr>
        <p:spPr>
          <a:xfrm>
            <a:off x="269399" y="3933827"/>
            <a:ext cx="4633903" cy="662609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179" name="Google Shape;179;p13"/>
          <p:cNvSpPr/>
          <p:nvPr/>
        </p:nvSpPr>
        <p:spPr>
          <a:xfrm>
            <a:off x="269400" y="3582645"/>
            <a:ext cx="4633904" cy="2698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Idee eingereicht durch (Name, Organisation, Mailadresse)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3"/>
          <p:cNvSpPr/>
          <p:nvPr/>
        </p:nvSpPr>
        <p:spPr>
          <a:xfrm>
            <a:off x="6279260" y="1364971"/>
            <a:ext cx="4633903" cy="1939514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181" name="Google Shape;181;p13"/>
          <p:cNvSpPr/>
          <p:nvPr/>
        </p:nvSpPr>
        <p:spPr>
          <a:xfrm>
            <a:off x="6279261" y="1013789"/>
            <a:ext cx="4633904" cy="2698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Projektkurzbeschreibung</a:t>
            </a:r>
            <a:r>
              <a:rPr b="0" i="0" lang="de-DE" sz="14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 (3-5 Sätze)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3"/>
          <p:cNvSpPr/>
          <p:nvPr/>
        </p:nvSpPr>
        <p:spPr>
          <a:xfrm>
            <a:off x="269402" y="5224809"/>
            <a:ext cx="2231998" cy="392734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183" name="Google Shape;183;p13"/>
          <p:cNvSpPr/>
          <p:nvPr/>
        </p:nvSpPr>
        <p:spPr>
          <a:xfrm>
            <a:off x="269399" y="4873625"/>
            <a:ext cx="2232000" cy="27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1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Gesamt </a:t>
            </a:r>
            <a:r>
              <a:rPr b="0" i="0" lang="de-DE" sz="11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Projektvolumen (in EUR)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3"/>
          <p:cNvSpPr/>
          <p:nvPr/>
        </p:nvSpPr>
        <p:spPr>
          <a:xfrm>
            <a:off x="2671303" y="5224321"/>
            <a:ext cx="2231998" cy="392734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185" name="Google Shape;185;p13"/>
          <p:cNvSpPr/>
          <p:nvPr/>
        </p:nvSpPr>
        <p:spPr>
          <a:xfrm>
            <a:off x="2671302" y="4873625"/>
            <a:ext cx="2232000" cy="2698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1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Davon: </a:t>
            </a:r>
            <a:r>
              <a:rPr b="0" i="0" lang="de-DE" sz="11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Eigenbeitrag (in EUR)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3"/>
          <p:cNvSpPr/>
          <p:nvPr/>
        </p:nvSpPr>
        <p:spPr>
          <a:xfrm>
            <a:off x="6279260" y="3582645"/>
            <a:ext cx="4633903" cy="203441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PLATZHALTER FÜR FOTO oder BILD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9"/>
          <p:cNvSpPr txBox="1"/>
          <p:nvPr>
            <p:ph idx="1" type="body"/>
          </p:nvPr>
        </p:nvSpPr>
        <p:spPr>
          <a:xfrm>
            <a:off x="816217" y="6420405"/>
            <a:ext cx="3286996" cy="16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92" name="Google Shape;192;p69"/>
          <p:cNvSpPr txBox="1"/>
          <p:nvPr>
            <p:ph idx="2" type="body"/>
          </p:nvPr>
        </p:nvSpPr>
        <p:spPr>
          <a:xfrm>
            <a:off x="269400" y="270000"/>
            <a:ext cx="8693671" cy="1959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de-DE"/>
              <a:t>MCube Phase III – Ideencall</a:t>
            </a:r>
            <a:endParaRPr/>
          </a:p>
        </p:txBody>
      </p:sp>
      <p:sp>
        <p:nvSpPr>
          <p:cNvPr id="193" name="Google Shape;193;p69"/>
          <p:cNvSpPr txBox="1"/>
          <p:nvPr>
            <p:ph idx="3" type="body"/>
          </p:nvPr>
        </p:nvSpPr>
        <p:spPr>
          <a:xfrm>
            <a:off x="269874" y="466725"/>
            <a:ext cx="8693671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Problem &amp; Innovationsansatz</a:t>
            </a:r>
            <a:endParaRPr/>
          </a:p>
        </p:txBody>
      </p:sp>
      <p:sp>
        <p:nvSpPr>
          <p:cNvPr id="194" name="Google Shape;194;p69"/>
          <p:cNvSpPr/>
          <p:nvPr/>
        </p:nvSpPr>
        <p:spPr>
          <a:xfrm>
            <a:off x="269400" y="1364971"/>
            <a:ext cx="3772514" cy="4863551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de-DE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Konkrete Herausforderungen / Problemstellung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de-DE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Gesellschaftliche Relevanz , technologische Relevanz, Unternehmerische Relevanz </a:t>
            </a:r>
            <a:endParaRPr b="0" i="0" sz="1200" u="none" cap="none" strike="noStrike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highlight>
                <a:srgbClr val="FFFF00"/>
              </a:highlight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195" name="Google Shape;195;p69"/>
          <p:cNvSpPr/>
          <p:nvPr/>
        </p:nvSpPr>
        <p:spPr>
          <a:xfrm>
            <a:off x="269400" y="1013789"/>
            <a:ext cx="3772514" cy="2698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Problem </a:t>
            </a:r>
            <a:r>
              <a:rPr b="0" i="0" lang="de-DE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 (max 750 Zeichen)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69"/>
          <p:cNvSpPr/>
          <p:nvPr/>
        </p:nvSpPr>
        <p:spPr>
          <a:xfrm>
            <a:off x="4220817" y="1364970"/>
            <a:ext cx="7639879" cy="4863551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Innovationsansatz</a:t>
            </a:r>
            <a:endParaRPr sz="110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165100" lvl="0" marL="1714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 Light"/>
              <a:buChar char="•"/>
            </a:pPr>
            <a:r>
              <a:rPr lang="de-DE" sz="11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Was ist die konkrete Lösung , die angestrebt wird (Produkt, Service oder System)?</a:t>
            </a:r>
            <a:endParaRPr sz="110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165100" lvl="0" marL="1714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 Light"/>
              <a:buChar char="•"/>
            </a:pPr>
            <a:r>
              <a:rPr lang="de-DE" sz="11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Was ist daran neu im Vergleich zum Stand der Technik?</a:t>
            </a:r>
            <a:endParaRPr sz="110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165100" lvl="0" marL="1714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 Light"/>
              <a:buChar char="•"/>
            </a:pPr>
            <a:r>
              <a:rPr lang="de-DE" sz="11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Warum ist der Ansatz geeignet, das Problem tatsächlich zu lösen?</a:t>
            </a:r>
            <a:endParaRPr sz="110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95250" lvl="0" marL="1714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Ziele des Projekts</a:t>
            </a:r>
            <a:endParaRPr sz="110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165100" lvl="0" marL="1714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 Light"/>
              <a:buChar char="•"/>
            </a:pPr>
            <a:r>
              <a:rPr lang="de-DE" sz="11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Was soll innerhalb der 3 Jahre konkret erreicht werden?</a:t>
            </a:r>
            <a:endParaRPr sz="110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165100" lvl="0" marL="1714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 Light"/>
              <a:buChar char="•"/>
            </a:pPr>
            <a:r>
              <a:rPr lang="de-DE" sz="11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Welche Ergebnisse / Outputs entstehen (z. B. Demonstrator, System, Tool)?</a:t>
            </a:r>
            <a:endParaRPr sz="110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165100" lvl="0" marL="1714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 Light"/>
              <a:buChar char="•"/>
            </a:pPr>
            <a:r>
              <a:rPr lang="de-DE" sz="11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Welcher Nutzen ergibt sich daraus?</a:t>
            </a:r>
            <a:endParaRPr sz="110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165100" lvl="0" marL="1714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 Light"/>
              <a:buChar char="•"/>
            </a:pPr>
            <a:r>
              <a:rPr lang="de-DE" sz="11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Welche Verwertungsoptionen ergeben sich daraus?</a:t>
            </a:r>
            <a:endParaRPr sz="110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197" name="Google Shape;197;p69"/>
          <p:cNvSpPr/>
          <p:nvPr/>
        </p:nvSpPr>
        <p:spPr>
          <a:xfrm>
            <a:off x="4220818" y="1013789"/>
            <a:ext cx="7639880" cy="2698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de-D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Innovationsansatz / Idee (max 1200 Zeichen)</a:t>
            </a:r>
            <a:endParaRPr>
              <a:solidFill>
                <a:schemeClr val="l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1"/>
          <p:cNvSpPr txBox="1"/>
          <p:nvPr>
            <p:ph idx="1" type="body"/>
          </p:nvPr>
        </p:nvSpPr>
        <p:spPr>
          <a:xfrm>
            <a:off x="816217" y="6420405"/>
            <a:ext cx="3286996" cy="16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03" name="Google Shape;203;p71"/>
          <p:cNvSpPr txBox="1"/>
          <p:nvPr>
            <p:ph idx="2" type="body"/>
          </p:nvPr>
        </p:nvSpPr>
        <p:spPr>
          <a:xfrm>
            <a:off x="269400" y="270000"/>
            <a:ext cx="8693671" cy="1959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de-DE"/>
              <a:t>MCube Phase III – Ideencall</a:t>
            </a:r>
            <a:endParaRPr/>
          </a:p>
        </p:txBody>
      </p:sp>
      <p:sp>
        <p:nvSpPr>
          <p:cNvPr id="204" name="Google Shape;204;p71"/>
          <p:cNvSpPr txBox="1"/>
          <p:nvPr>
            <p:ph idx="3" type="body"/>
          </p:nvPr>
        </p:nvSpPr>
        <p:spPr>
          <a:xfrm>
            <a:off x="269874" y="466725"/>
            <a:ext cx="8693671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Projektdesign &amp; Ressourcen</a:t>
            </a:r>
            <a:endParaRPr/>
          </a:p>
        </p:txBody>
      </p:sp>
      <p:sp>
        <p:nvSpPr>
          <p:cNvPr id="205" name="Google Shape;205;p71"/>
          <p:cNvSpPr/>
          <p:nvPr/>
        </p:nvSpPr>
        <p:spPr>
          <a:xfrm>
            <a:off x="269397" y="1364971"/>
            <a:ext cx="7794551" cy="4863551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de-DE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Vorarbeiten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de-DE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Welche inhaltlichen, methodischen oder praktischen Vorarbeiten liegen bereits vor?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de-DE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Auf welchen vorhandenen Erkenntnissen, Projekten, Daten oder Aktivitäten baut das Vorhaben auf?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52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de-DE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Methoden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de-DE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Welche Methoden, Datenquellen, Modelle oder Technologien sollen eingesetzt werden?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de-DE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Warum sind diese für das Vorhaben geeignet?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52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de-DE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Arbeitsschritte und Zeitplan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de-DE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Welche zentralen Arbeitsschritte sind vorgesehen?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de-DE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Welche Zwischenstände oder Zwischenergebnisse sollen im Projektverlauf erreicht werden?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de-DE" sz="1200" u="none" cap="none" strike="noStrik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Wie werden die MCube Querschnittsthemen eingebunden (Evaluation, Partizipation, Governance)?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52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de-DE" sz="12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Beitrag zu den </a:t>
            </a:r>
            <a:r>
              <a:rPr b="1" lang="de-DE" sz="12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MCube-Zieldimensionen (s. auch </a:t>
            </a:r>
            <a:r>
              <a:rPr b="1" lang="de-DE" sz="1200" u="sng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MCube Indikatorenguide</a:t>
            </a:r>
            <a:r>
              <a:rPr b="1" lang="de-DE" sz="12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)</a:t>
            </a:r>
            <a:endParaRPr>
              <a:solidFill>
                <a:schemeClr val="dk1"/>
              </a:solidFill>
            </a:endParaRPr>
          </a:p>
          <a:p>
            <a:pPr indent="-171450" lvl="0" marL="1714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de-DE" sz="12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Zeit (Effizienz, Zuverlässigkeit)</a:t>
            </a:r>
            <a:endParaRPr>
              <a:solidFill>
                <a:schemeClr val="dk1"/>
              </a:solidFill>
            </a:endParaRPr>
          </a:p>
          <a:p>
            <a:pPr indent="-171450" lvl="0" marL="1714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de-DE" sz="12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Raum (Flächennutzung, Aufenthaltsqualität)</a:t>
            </a:r>
            <a:endParaRPr>
              <a:solidFill>
                <a:schemeClr val="dk1"/>
              </a:solidFill>
            </a:endParaRPr>
          </a:p>
          <a:p>
            <a:pPr indent="-171450" lvl="0" marL="1714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de-DE" sz="12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Luft (Emissionen, Umweltwirkung)</a:t>
            </a:r>
            <a:endParaRPr/>
          </a:p>
        </p:txBody>
      </p:sp>
      <p:sp>
        <p:nvSpPr>
          <p:cNvPr id="206" name="Google Shape;206;p71"/>
          <p:cNvSpPr/>
          <p:nvPr/>
        </p:nvSpPr>
        <p:spPr>
          <a:xfrm>
            <a:off x="269397" y="1013789"/>
            <a:ext cx="7794551" cy="2698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Projektdesign (max 1500 Zeichen)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1"/>
          <p:cNvSpPr/>
          <p:nvPr/>
        </p:nvSpPr>
        <p:spPr>
          <a:xfrm>
            <a:off x="8220702" y="1364971"/>
            <a:ext cx="3701901" cy="4863551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Ressourcen</a:t>
            </a:r>
            <a:endParaRPr>
              <a:solidFill>
                <a:schemeClr val="dk1"/>
              </a:solidFill>
            </a:endParaRPr>
          </a:p>
          <a:p>
            <a:pPr indent="-171450" lvl="0" marL="1714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de-DE" sz="12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Welche Ressourcen sind bereits vorhanden?</a:t>
            </a:r>
            <a:endParaRPr>
              <a:solidFill>
                <a:schemeClr val="dk1"/>
              </a:solidFill>
            </a:endParaRPr>
          </a:p>
          <a:p>
            <a:pPr indent="-171450" lvl="0" marL="1714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de-DE" sz="12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Was wird für die Umsetzung zusätzlich benötigt (z. B. Personal, Sachmittel, Infrastruktur)?</a:t>
            </a:r>
            <a:endParaRPr sz="120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208" name="Google Shape;208;p71"/>
          <p:cNvSpPr/>
          <p:nvPr/>
        </p:nvSpPr>
        <p:spPr>
          <a:xfrm>
            <a:off x="8220702" y="1013789"/>
            <a:ext cx="3701901" cy="2698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Ressourcen (max 750 Zeichen)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2"/>
          <p:cNvSpPr txBox="1"/>
          <p:nvPr>
            <p:ph idx="1" type="body"/>
          </p:nvPr>
        </p:nvSpPr>
        <p:spPr>
          <a:xfrm>
            <a:off x="816217" y="6420405"/>
            <a:ext cx="3286996" cy="16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14" name="Google Shape;214;p72"/>
          <p:cNvSpPr txBox="1"/>
          <p:nvPr>
            <p:ph idx="2" type="body"/>
          </p:nvPr>
        </p:nvSpPr>
        <p:spPr>
          <a:xfrm>
            <a:off x="269400" y="270000"/>
            <a:ext cx="8693671" cy="1959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de-DE"/>
              <a:t>MCube Phase III – Ideencall</a:t>
            </a:r>
            <a:endParaRPr/>
          </a:p>
        </p:txBody>
      </p:sp>
      <p:sp>
        <p:nvSpPr>
          <p:cNvPr id="215" name="Google Shape;215;p72"/>
          <p:cNvSpPr txBox="1"/>
          <p:nvPr>
            <p:ph idx="3" type="body"/>
          </p:nvPr>
        </p:nvSpPr>
        <p:spPr>
          <a:xfrm>
            <a:off x="269874" y="466725"/>
            <a:ext cx="8693671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/>
              <a:t>Konsortium / Partner</a:t>
            </a:r>
            <a:endParaRPr/>
          </a:p>
        </p:txBody>
      </p:sp>
      <p:sp>
        <p:nvSpPr>
          <p:cNvPr id="216" name="Google Shape;216;p72"/>
          <p:cNvSpPr/>
          <p:nvPr/>
        </p:nvSpPr>
        <p:spPr>
          <a:xfrm>
            <a:off x="269396" y="1013789"/>
            <a:ext cx="11631055" cy="2698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Potenzielle Kooperationspartner aus Wissenschaft, Wirtschaft und öffentlicher Hand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7" name="Google Shape;217;p72"/>
          <p:cNvGraphicFramePr/>
          <p:nvPr/>
        </p:nvGraphicFramePr>
        <p:xfrm>
          <a:off x="269397" y="223041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{7D896D8A-D9E9-44C1-BE80-B150C32B6051}</a:tableStyleId>
              </a:tblPr>
              <a:tblGrid>
                <a:gridCol w="485375"/>
                <a:gridCol w="2147050"/>
                <a:gridCol w="6537875"/>
                <a:gridCol w="2460775"/>
              </a:tblGrid>
              <a:tr h="164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de-DE" sz="1400" u="none" cap="none" strike="noStrike">
                          <a:solidFill>
                            <a:schemeClr val="lt1"/>
                          </a:solidFill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Typ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de-DE" sz="1400" u="none" cap="none" strike="noStrike">
                          <a:solidFill>
                            <a:schemeClr val="lt1"/>
                          </a:solidFill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Name/ Organisation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de-DE" sz="1400" u="none" cap="none" strike="noStrike">
                          <a:solidFill>
                            <a:schemeClr val="lt1"/>
                          </a:solidFill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Beschreibung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de-DE" sz="1400" u="none" cap="none" strike="noStrike">
                          <a:solidFill>
                            <a:schemeClr val="lt1"/>
                          </a:solidFill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Finanzrahmen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de-DE" sz="1400" u="none" cap="none" strike="noStrike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Rollen / Interessen / Beiträge der Partner*in; Mehrwert der Kooperation; Mehrwert für Umsetzung und Transfer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de-DE" sz="1400" u="none" cap="none" strike="noStrike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Größenordnung der </a:t>
                      </a:r>
                      <a:r>
                        <a:rPr lang="de-DE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Kosten: </a:t>
                      </a:r>
                      <a:r>
                        <a:rPr lang="de-DE" sz="1400" u="none" cap="none" strike="noStrike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 Höhe des Eigenbeitrags &amp; der angstrebten Förder</a:t>
                      </a:r>
                      <a:r>
                        <a:rPr lang="de-DE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summe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chemeClr val="lt1"/>
                        </a:highlight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18" name="Google Shape;218;p72"/>
          <p:cNvGraphicFramePr/>
          <p:nvPr/>
        </p:nvGraphicFramePr>
        <p:xfrm>
          <a:off x="269875" y="134884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{753B4D72-47D8-4E1B-B655-6EB9F5183241}</a:tableStyleId>
              </a:tblPr>
              <a:tblGrid>
                <a:gridCol w="3877025"/>
                <a:gridCol w="3877025"/>
                <a:gridCol w="387702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1" lang="de-DE" sz="1200" u="none" cap="none" strike="noStrike">
                          <a:solidFill>
                            <a:schemeClr val="dk1"/>
                          </a:solidFill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Wissenschaft (Typ 1)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de-DE" sz="1200" u="none" cap="none" strike="noStrike">
                          <a:solidFill>
                            <a:schemeClr val="dk1"/>
                          </a:solidFill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Universität (Lehrstuhl), Forschungsinstitut, Hochschule (Fakultät) etc.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46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46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6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6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1" lang="de-DE" sz="1200" u="none" cap="none" strike="noStrike">
                          <a:solidFill>
                            <a:schemeClr val="dk1"/>
                          </a:solidFill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Wirtschaft (Typ 2)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de-DE" sz="1200" u="none" cap="none" strike="noStrike">
                          <a:solidFill>
                            <a:schemeClr val="dk1"/>
                          </a:solidFill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Industriepartner, Firma, Serviceanbieter, Start-Up, etc.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46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46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6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6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1" lang="de-DE" sz="1200" u="none" cap="none" strike="noStrike">
                          <a:solidFill>
                            <a:schemeClr val="dk1"/>
                          </a:solidFill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Öffentliche Hand (Typ 3)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de-DE" sz="1200" u="none" cap="none" strike="noStrike">
                          <a:solidFill>
                            <a:schemeClr val="dk1"/>
                          </a:solidFill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Stadt/ Kommune/ Landkreis/ Region, öffentlicher Aufgabenträger/ Verbund, NGO, etc.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46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46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46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46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9" name="Google Shape;219;p72"/>
          <p:cNvSpPr txBox="1"/>
          <p:nvPr/>
        </p:nvSpPr>
        <p:spPr>
          <a:xfrm>
            <a:off x="269875" y="5696900"/>
            <a:ext cx="8246700" cy="400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MCube Geschäftsstelle berät  bei Bedarf bei der </a:t>
            </a:r>
            <a:r>
              <a:rPr lang="de-DE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Partnersuche</a:t>
            </a:r>
            <a:endParaRPr>
              <a:solidFill>
                <a:schemeClr val="dk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MCube 1">
      <a:dk1>
        <a:srgbClr val="000000"/>
      </a:dk1>
      <a:lt1>
        <a:srgbClr val="FFFFFF"/>
      </a:lt1>
      <a:dk2>
        <a:srgbClr val="F4F4F4"/>
      </a:dk2>
      <a:lt2>
        <a:srgbClr val="000A6E"/>
      </a:lt2>
      <a:accent1>
        <a:srgbClr val="FF595F"/>
      </a:accent1>
      <a:accent2>
        <a:srgbClr val="0046AA"/>
      </a:accent2>
      <a:accent3>
        <a:srgbClr val="001E82"/>
      </a:accent3>
      <a:accent4>
        <a:srgbClr val="0059BE"/>
      </a:accent4>
      <a:accent5>
        <a:srgbClr val="000A6E"/>
      </a:accent5>
      <a:accent6>
        <a:srgbClr val="0059BE"/>
      </a:accent6>
      <a:hlink>
        <a:srgbClr val="FFFFFF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nutzerdefiniertes Design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MCube 1">
      <a:dk1>
        <a:srgbClr val="000000"/>
      </a:dk1>
      <a:lt1>
        <a:srgbClr val="FFFFFF"/>
      </a:lt1>
      <a:dk2>
        <a:srgbClr val="F4F4F4"/>
      </a:dk2>
      <a:lt2>
        <a:srgbClr val="000A6E"/>
      </a:lt2>
      <a:accent1>
        <a:srgbClr val="FF595F"/>
      </a:accent1>
      <a:accent2>
        <a:srgbClr val="0046AA"/>
      </a:accent2>
      <a:accent3>
        <a:srgbClr val="001E82"/>
      </a:accent3>
      <a:accent4>
        <a:srgbClr val="0059BE"/>
      </a:accent4>
      <a:accent5>
        <a:srgbClr val="000A6E"/>
      </a:accent5>
      <a:accent6>
        <a:srgbClr val="0059BE"/>
      </a:accent6>
      <a:hlink>
        <a:srgbClr val="FFFFFF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2025-03-24T15:11:17Z</dcterms:created>
  <dc:creator>Dominic Keegan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0x010100D3EC549CDB192D458F9A1CD7D74863B5</vt:lpwstr>
  </property>
  <property fmtid="{D5CDD505-2E9C-101B-9397-08002B2CF9AE}" pid="3" name="Order">
    <vt:lpwstr>66400.0000000000</vt:lpwstr>
  </property>
  <property fmtid="{D5CDD505-2E9C-101B-9397-08002B2CF9AE}" pid="4" name="xd_ProgID">
    <vt:lpwstr/>
  </property>
  <property fmtid="{D5CDD505-2E9C-101B-9397-08002B2CF9AE}" pid="5" name="MediaServiceImageTags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</Properties>
</file>